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6" r:id="rId3"/>
    <p:sldId id="285" r:id="rId4"/>
    <p:sldId id="268" r:id="rId5"/>
    <p:sldId id="290" r:id="rId6"/>
    <p:sldId id="291" r:id="rId7"/>
    <p:sldId id="283" r:id="rId8"/>
    <p:sldId id="289" r:id="rId9"/>
    <p:sldId id="292" r:id="rId10"/>
    <p:sldId id="293" r:id="rId11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89" d="100"/>
          <a:sy n="89" d="100"/>
        </p:scale>
        <p:origin x="-103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DHF%20&#3611;&#3637;%2062%2023086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DHF%20&#3611;&#3637;%2062%2023086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67315698598944"/>
          <c:y val="3.1305753609076115E-2"/>
          <c:w val="0.83316644707949061"/>
          <c:h val="0.5616644794400700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DHF!$C$30</c:f>
              <c:strCache>
                <c:ptCount val="1"/>
                <c:pt idx="0">
                  <c:v>รวม ปี 2562</c:v>
                </c:pt>
              </c:strCache>
            </c:strRef>
          </c:tx>
          <c:invertIfNegative val="0"/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DHF!$D$30:$O$30</c:f>
              <c:numCache>
                <c:formatCode>General</c:formatCode>
                <c:ptCount val="12"/>
                <c:pt idx="0">
                  <c:v>6</c:v>
                </c:pt>
                <c:pt idx="1">
                  <c:v>13</c:v>
                </c:pt>
                <c:pt idx="2">
                  <c:v>28</c:v>
                </c:pt>
                <c:pt idx="3">
                  <c:v>8</c:v>
                </c:pt>
                <c:pt idx="4">
                  <c:v>10</c:v>
                </c:pt>
                <c:pt idx="5">
                  <c:v>52</c:v>
                </c:pt>
                <c:pt idx="6">
                  <c:v>40</c:v>
                </c:pt>
                <c:pt idx="7">
                  <c:v>31</c:v>
                </c:pt>
                <c:pt idx="8">
                  <c:v>26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77888"/>
        <c:axId val="83879424"/>
      </c:barChart>
      <c:lineChart>
        <c:grouping val="standard"/>
        <c:varyColors val="0"/>
        <c:ser>
          <c:idx val="0"/>
          <c:order val="0"/>
          <c:tx>
            <c:strRef>
              <c:f>DHF!$C$28</c:f>
              <c:strCache>
                <c:ptCount val="1"/>
                <c:pt idx="0">
                  <c:v>ปี 2561       </c:v>
                </c:pt>
              </c:strCache>
            </c:strRef>
          </c:tx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DHF!$D$28:$O$28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10</c:v>
                </c:pt>
                <c:pt idx="7">
                  <c:v>4</c:v>
                </c:pt>
                <c:pt idx="8">
                  <c:v>8</c:v>
                </c:pt>
                <c:pt idx="9">
                  <c:v>11</c:v>
                </c:pt>
                <c:pt idx="10">
                  <c:v>3</c:v>
                </c:pt>
                <c:pt idx="11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DHF!$C$29</c:f>
              <c:strCache>
                <c:ptCount val="1"/>
                <c:pt idx="0">
                  <c:v>มัธยฐาน</c:v>
                </c:pt>
              </c:strCache>
            </c:strRef>
          </c:tx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DHF!$D$29:$O$29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77888"/>
        <c:axId val="83879424"/>
      </c:lineChart>
      <c:catAx>
        <c:axId val="8387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83879424"/>
        <c:crosses val="autoZero"/>
        <c:auto val="1"/>
        <c:lblAlgn val="ctr"/>
        <c:lblOffset val="100"/>
        <c:noMultiLvlLbl val="0"/>
      </c:catAx>
      <c:valAx>
        <c:axId val="838794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th-TH"/>
                  <a:t>จำนวน(ราย)</a:t>
                </a:r>
              </a:p>
            </c:rich>
          </c:tx>
          <c:layout>
            <c:manualLayout>
              <c:xMode val="edge"/>
              <c:yMode val="edge"/>
              <c:x val="2.4823249141706031E-2"/>
              <c:y val="2.882974422595019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83877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8905322938851E-2"/>
          <c:y val="2.8252405949256341E-2"/>
          <c:w val="0.87825953479952934"/>
          <c:h val="0.78803623505395159"/>
        </c:manualLayout>
      </c:layout>
      <c:lineChart>
        <c:grouping val="standard"/>
        <c:varyColors val="0"/>
        <c:ser>
          <c:idx val="0"/>
          <c:order val="0"/>
          <c:tx>
            <c:strRef>
              <c:f>DHF!$E$55</c:f>
              <c:strCache>
                <c:ptCount val="1"/>
                <c:pt idx="0">
                  <c:v>Median</c:v>
                </c:pt>
              </c:strCache>
            </c:strRef>
          </c:tx>
          <c:cat>
            <c:strRef>
              <c:f>DHF!$F$54:$AS$54</c:f>
              <c:strCache>
                <c:ptCount val="40"/>
                <c:pt idx="0">
                  <c:v>wk1</c:v>
                </c:pt>
                <c:pt idx="1">
                  <c:v>wk2</c:v>
                </c:pt>
                <c:pt idx="2">
                  <c:v>wk3</c:v>
                </c:pt>
                <c:pt idx="3">
                  <c:v>wk4</c:v>
                </c:pt>
                <c:pt idx="4">
                  <c:v>wk5</c:v>
                </c:pt>
                <c:pt idx="5">
                  <c:v>wk6</c:v>
                </c:pt>
                <c:pt idx="6">
                  <c:v>wk7</c:v>
                </c:pt>
                <c:pt idx="7">
                  <c:v>wk8</c:v>
                </c:pt>
                <c:pt idx="8">
                  <c:v>wk9</c:v>
                </c:pt>
                <c:pt idx="9">
                  <c:v>wk10</c:v>
                </c:pt>
                <c:pt idx="10">
                  <c:v>wk11</c:v>
                </c:pt>
                <c:pt idx="11">
                  <c:v>wk12</c:v>
                </c:pt>
                <c:pt idx="12">
                  <c:v>wk13</c:v>
                </c:pt>
                <c:pt idx="13">
                  <c:v>wk14</c:v>
                </c:pt>
                <c:pt idx="14">
                  <c:v>wk15</c:v>
                </c:pt>
                <c:pt idx="15">
                  <c:v>wk16</c:v>
                </c:pt>
                <c:pt idx="16">
                  <c:v>wk17</c:v>
                </c:pt>
                <c:pt idx="17">
                  <c:v>wk18</c:v>
                </c:pt>
                <c:pt idx="18">
                  <c:v>wk19</c:v>
                </c:pt>
                <c:pt idx="19">
                  <c:v>wk20</c:v>
                </c:pt>
                <c:pt idx="20">
                  <c:v>wk21</c:v>
                </c:pt>
                <c:pt idx="21">
                  <c:v>wk22</c:v>
                </c:pt>
                <c:pt idx="22">
                  <c:v>wk23</c:v>
                </c:pt>
                <c:pt idx="23">
                  <c:v>wk24</c:v>
                </c:pt>
                <c:pt idx="24">
                  <c:v>wk25</c:v>
                </c:pt>
                <c:pt idx="25">
                  <c:v>wk26</c:v>
                </c:pt>
                <c:pt idx="26">
                  <c:v>wk27</c:v>
                </c:pt>
                <c:pt idx="27">
                  <c:v>wk28</c:v>
                </c:pt>
                <c:pt idx="28">
                  <c:v>wk29</c:v>
                </c:pt>
                <c:pt idx="29">
                  <c:v>wk30</c:v>
                </c:pt>
                <c:pt idx="30">
                  <c:v>wk31</c:v>
                </c:pt>
                <c:pt idx="31">
                  <c:v>wk32</c:v>
                </c:pt>
                <c:pt idx="32">
                  <c:v>wk33</c:v>
                </c:pt>
                <c:pt idx="33">
                  <c:v>wk34</c:v>
                </c:pt>
                <c:pt idx="34">
                  <c:v>wk35</c:v>
                </c:pt>
                <c:pt idx="35">
                  <c:v>wk36</c:v>
                </c:pt>
                <c:pt idx="36">
                  <c:v>wk37</c:v>
                </c:pt>
                <c:pt idx="37">
                  <c:v>wk38</c:v>
                </c:pt>
                <c:pt idx="38">
                  <c:v>wk39</c:v>
                </c:pt>
                <c:pt idx="39">
                  <c:v>wk40</c:v>
                </c:pt>
              </c:strCache>
            </c:strRef>
          </c:cat>
          <c:val>
            <c:numRef>
              <c:f>DHF!$F$55:$AS$55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DHF!$E$56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DHF!$F$54:$AS$54</c:f>
              <c:strCache>
                <c:ptCount val="40"/>
                <c:pt idx="0">
                  <c:v>wk1</c:v>
                </c:pt>
                <c:pt idx="1">
                  <c:v>wk2</c:v>
                </c:pt>
                <c:pt idx="2">
                  <c:v>wk3</c:v>
                </c:pt>
                <c:pt idx="3">
                  <c:v>wk4</c:v>
                </c:pt>
                <c:pt idx="4">
                  <c:v>wk5</c:v>
                </c:pt>
                <c:pt idx="5">
                  <c:v>wk6</c:v>
                </c:pt>
                <c:pt idx="6">
                  <c:v>wk7</c:v>
                </c:pt>
                <c:pt idx="7">
                  <c:v>wk8</c:v>
                </c:pt>
                <c:pt idx="8">
                  <c:v>wk9</c:v>
                </c:pt>
                <c:pt idx="9">
                  <c:v>wk10</c:v>
                </c:pt>
                <c:pt idx="10">
                  <c:v>wk11</c:v>
                </c:pt>
                <c:pt idx="11">
                  <c:v>wk12</c:v>
                </c:pt>
                <c:pt idx="12">
                  <c:v>wk13</c:v>
                </c:pt>
                <c:pt idx="13">
                  <c:v>wk14</c:v>
                </c:pt>
                <c:pt idx="14">
                  <c:v>wk15</c:v>
                </c:pt>
                <c:pt idx="15">
                  <c:v>wk16</c:v>
                </c:pt>
                <c:pt idx="16">
                  <c:v>wk17</c:v>
                </c:pt>
                <c:pt idx="17">
                  <c:v>wk18</c:v>
                </c:pt>
                <c:pt idx="18">
                  <c:v>wk19</c:v>
                </c:pt>
                <c:pt idx="19">
                  <c:v>wk20</c:v>
                </c:pt>
                <c:pt idx="20">
                  <c:v>wk21</c:v>
                </c:pt>
                <c:pt idx="21">
                  <c:v>wk22</c:v>
                </c:pt>
                <c:pt idx="22">
                  <c:v>wk23</c:v>
                </c:pt>
                <c:pt idx="23">
                  <c:v>wk24</c:v>
                </c:pt>
                <c:pt idx="24">
                  <c:v>wk25</c:v>
                </c:pt>
                <c:pt idx="25">
                  <c:v>wk26</c:v>
                </c:pt>
                <c:pt idx="26">
                  <c:v>wk27</c:v>
                </c:pt>
                <c:pt idx="27">
                  <c:v>wk28</c:v>
                </c:pt>
                <c:pt idx="28">
                  <c:v>wk29</c:v>
                </c:pt>
                <c:pt idx="29">
                  <c:v>wk30</c:v>
                </c:pt>
                <c:pt idx="30">
                  <c:v>wk31</c:v>
                </c:pt>
                <c:pt idx="31">
                  <c:v>wk32</c:v>
                </c:pt>
                <c:pt idx="32">
                  <c:v>wk33</c:v>
                </c:pt>
                <c:pt idx="33">
                  <c:v>wk34</c:v>
                </c:pt>
                <c:pt idx="34">
                  <c:v>wk35</c:v>
                </c:pt>
                <c:pt idx="35">
                  <c:v>wk36</c:v>
                </c:pt>
                <c:pt idx="36">
                  <c:v>wk37</c:v>
                </c:pt>
                <c:pt idx="37">
                  <c:v>wk38</c:v>
                </c:pt>
                <c:pt idx="38">
                  <c:v>wk39</c:v>
                </c:pt>
                <c:pt idx="39">
                  <c:v>wk40</c:v>
                </c:pt>
              </c:strCache>
            </c:strRef>
          </c:cat>
          <c:val>
            <c:numRef>
              <c:f>DHF!$F$56:$AS$56</c:f>
              <c:numCache>
                <c:formatCode>General</c:formatCode>
                <c:ptCount val="40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2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6</c:v>
                </c:pt>
                <c:pt idx="21">
                  <c:v>10</c:v>
                </c:pt>
                <c:pt idx="22">
                  <c:v>8</c:v>
                </c:pt>
                <c:pt idx="23">
                  <c:v>16</c:v>
                </c:pt>
                <c:pt idx="24">
                  <c:v>18</c:v>
                </c:pt>
                <c:pt idx="25">
                  <c:v>9</c:v>
                </c:pt>
                <c:pt idx="26">
                  <c:v>2</c:v>
                </c:pt>
                <c:pt idx="27">
                  <c:v>19</c:v>
                </c:pt>
                <c:pt idx="28">
                  <c:v>22</c:v>
                </c:pt>
                <c:pt idx="29">
                  <c:v>10</c:v>
                </c:pt>
                <c:pt idx="30">
                  <c:v>2</c:v>
                </c:pt>
                <c:pt idx="31">
                  <c:v>1</c:v>
                </c:pt>
                <c:pt idx="32">
                  <c:v>4</c:v>
                </c:pt>
                <c:pt idx="33">
                  <c:v>6</c:v>
                </c:pt>
                <c:pt idx="34">
                  <c:v>8</c:v>
                </c:pt>
                <c:pt idx="35">
                  <c:v>1</c:v>
                </c:pt>
                <c:pt idx="36">
                  <c:v>6</c:v>
                </c:pt>
                <c:pt idx="37">
                  <c:v>8</c:v>
                </c:pt>
                <c:pt idx="38">
                  <c:v>3</c:v>
                </c:pt>
                <c:pt idx="39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57376"/>
        <c:axId val="137959296"/>
      </c:lineChart>
      <c:catAx>
        <c:axId val="13795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37959296"/>
        <c:crosses val="autoZero"/>
        <c:auto val="1"/>
        <c:lblAlgn val="ctr"/>
        <c:lblOffset val="100"/>
        <c:noMultiLvlLbl val="0"/>
      </c:catAx>
      <c:valAx>
        <c:axId val="13795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3795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806454882794821"/>
          <c:y val="0.2013888888888889"/>
          <c:w val="0.10049633450991041"/>
          <c:h val="0.166666666666666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04950208211046"/>
          <c:y val="0.13589621952471795"/>
          <c:w val="0.52333930706976051"/>
          <c:h val="0.850637388300437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rgbClr val="FFFF99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6947235139658204"/>
                  <c:y val="-0.2142977971620728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dirty="0" smtClean="0"/>
                      <a:t>นักเรียน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75%</a:t>
                    </a:r>
                    <a:endParaRPr lang="th-TH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032173673824601"/>
                  <c:y val="0.10372772705547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9163553367779E-2"/>
                  <c:y val="8.9788276607161197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4373242274699883"/>
                      <c:h val="0.196307676509680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นักเรียน</c:v>
                </c:pt>
                <c:pt idx="1">
                  <c:v>รับจ้าง</c:v>
                </c:pt>
                <c:pt idx="2">
                  <c:v>รับราชการ</c:v>
                </c:pt>
                <c:pt idx="3">
                  <c:v>ในปกครอง</c:v>
                </c:pt>
                <c:pt idx="4">
                  <c:v>งานบ้าน</c:v>
                </c:pt>
                <c:pt idx="5">
                  <c:v>ทำนา</c:v>
                </c:pt>
                <c:pt idx="6">
                  <c:v>ค้าขาย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72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th-TH" sz="18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จำแนกเพศ</a:t>
            </a:r>
            <a:endParaRPr lang="th-TH" sz="1800" u="sng" dirty="0">
              <a:latin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32531257277304448"/>
          <c:y val="5.937145872680813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21104128143338"/>
          <c:y val="0.12958087990223308"/>
          <c:w val="0.42951043223264596"/>
          <c:h val="0.721877013665148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0.19521955467824367"/>
                  <c:y val="4.5728807910232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749614736308814"/>
                  <c:y val="5.84157315853793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หญิง</c:v>
                </c:pt>
                <c:pt idx="1">
                  <c:v>ชาย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B808D-44B1-4350-8145-B185A9126178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AEC2-5DC1-49A6-98D9-94218DBE8C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96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AEAC-B607-4ABA-B503-E1E3CAF6D352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5648-7B68-42AF-A9B4-149CD32C3B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55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1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6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1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9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7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8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09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63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7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09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4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03.157.129.4/icd1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03.157.129.4/icd1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11809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สถานการณ์โรคที่ต้องเฝ้าระวังทางระบาดวิทยา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ประจำสัปดาห์ที่ 40 (6 ต.ค.-12 ต.ค.62)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4487" b="7955"/>
          <a:stretch/>
        </p:blipFill>
        <p:spPr>
          <a:xfrm>
            <a:off x="248083" y="914399"/>
            <a:ext cx="8625754" cy="523701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226128" y="221673"/>
            <a:ext cx="6296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ระบบเฝ้าระวังและติดตาม กลุ่มโรคไม่ติดต่อ สำนักงานสาธารณสุขจังหวัดสิงห์บุรี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685" y="6320924"/>
            <a:ext cx="433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http://203.157.129.4/icd10/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665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275"/>
            <a:ext cx="8316358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สรุปเหตุการณ์ เดือน ต.ค.62 (1-11 </a:t>
            </a:r>
            <a:r>
              <a:rPr lang="th-TH" sz="4800" b="1" dirty="0" err="1" smtClean="0"/>
              <a:t>ตค</a:t>
            </a:r>
            <a:r>
              <a:rPr lang="th-TH" sz="4800" b="1" dirty="0" smtClean="0"/>
              <a:t>.62)</a:t>
            </a:r>
            <a:endParaRPr lang="th-TH" sz="4800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1026"/>
              </p:ext>
            </p:extLst>
          </p:nvPr>
        </p:nvGraphicFramePr>
        <p:xfrm>
          <a:off x="323528" y="1211487"/>
          <a:ext cx="8394487" cy="534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9"/>
                <a:gridCol w="2133167"/>
                <a:gridCol w="3850621"/>
              </a:tblGrid>
              <a:tr h="613375">
                <a:tc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1.สงสัยปวดข้อยุงลาย</a:t>
                      </a:r>
                      <a:r>
                        <a:rPr lang="th-TH" sz="1600" b="1" baseline="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ราย(พยาบาล)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JIT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สอบสวน/ควบคุมโรค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 0-3-7-14-28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พ่น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 ครั้ง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 = 5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ผลห้องปฏิบัติการ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Neg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ไฟไหม้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ครั้ง</a:t>
                      </a:r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(ม.7 ต.อินทร์บุรี)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MCATT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ประเมินสุขภาพจิต  จำนวน 3 ราย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 11 คะแนน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(ทุกข์</a:t>
                      </a:r>
                      <a:r>
                        <a:rPr lang="th-TH" sz="1600" b="1" baseline="0" dirty="0" err="1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ทรมารทาง</a:t>
                      </a:r>
                      <a:r>
                        <a:rPr lang="th-TH" sz="16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จิตใจเล็กน้อย) 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ประเมินซ้ำ 15 </a:t>
                      </a:r>
                      <a:r>
                        <a:rPr lang="th-TH" sz="1600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.62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3.ไข้เลือดออก</a:t>
                      </a:r>
                      <a:endParaRPr lang="th-TH" sz="1600" b="1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เกิน</a:t>
                      </a:r>
                      <a:r>
                        <a:rPr lang="th-TH" sz="1600" b="1" dirty="0" err="1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มัธย</a:t>
                      </a:r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ฐาน</a:t>
                      </a:r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 ปี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JIT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สอบสวน/ควบคุมโรค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4.อุบัติเหตุทางท้องถนน</a:t>
                      </a:r>
                      <a:endParaRPr lang="th-TH" sz="1600" b="1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บาดเจ็บ</a:t>
                      </a:r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 ราย/ไม่มีผู้เสียชีวิต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เฝ้าระวังติดตาม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PM</a:t>
                      </a:r>
                      <a:r>
                        <a:rPr lang="en-US" sz="1600" b="1" baseline="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2.5</a:t>
                      </a:r>
                      <a:endParaRPr lang="th-TH" sz="1600" b="1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ปกติ</a:t>
                      </a:r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ไม่เกิน 50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(เฉลี่ย 32.)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เฝ้าระวังติดตาม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/ ประชาสัมพันธ์ผ่านช่องทางต่างๆ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6.โรคเรื้องรัง(</a:t>
                      </a:r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</a:t>
                      </a:r>
                      <a:r>
                        <a:rPr lang="th-TH" sz="16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b="1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</a:t>
                      </a:r>
                      <a:r>
                        <a:rPr lang="th-TH" sz="1600" b="1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พบเหตุการณ์ผิดปกติ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0" y="-2"/>
            <a:ext cx="9144000" cy="6858003"/>
            <a:chOff x="0" y="-3"/>
            <a:chExt cx="12192000" cy="6858003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0" y="-3"/>
              <a:ext cx="12192000" cy="1094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ามเหลี่ยมมุมฉาก 1"/>
            <p:cNvSpPr/>
            <p:nvPr/>
          </p:nvSpPr>
          <p:spPr>
            <a:xfrm rot="5400000">
              <a:off x="0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ามเหลี่ยมมุมฉาก 2"/>
            <p:cNvSpPr/>
            <p:nvPr/>
          </p:nvSpPr>
          <p:spPr>
            <a:xfrm rot="16200000">
              <a:off x="264694" y="0"/>
              <a:ext cx="1094873" cy="1094873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359567" y="0"/>
              <a:ext cx="10832433" cy="10948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3" descr="C:\Users\Kaewkiaw\Desktop\ตรากระทรวงสาธารณสุขใหม่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3" y="156409"/>
              <a:ext cx="780357" cy="78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0" y="6641432"/>
              <a:ext cx="12192000" cy="216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1203156" y="222581"/>
              <a:ext cx="10832433" cy="649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3" name="สามเหลี่ยมมุมฉาก 12"/>
            <p:cNvSpPr/>
            <p:nvPr/>
          </p:nvSpPr>
          <p:spPr>
            <a:xfrm rot="16200000">
              <a:off x="11097126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901096" y="216854"/>
            <a:ext cx="7615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จำนวนผู้ป่วยโรคไข้เลือดออก ปี 2562 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(ณ 11 </a:t>
            </a:r>
            <a:r>
              <a:rPr lang="th-TH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ต.ค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..62)</a:t>
            </a:r>
            <a:endParaRPr lang="th-TH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เปรียบเทียบ</a:t>
            </a:r>
            <a:r>
              <a:rPr lang="th-TH" sz="1800" b="1" dirty="0" err="1">
                <a:latin typeface="Tahoma" panose="020B0604030504040204" pitchFamily="34" charset="0"/>
                <a:cs typeface="Tahoma" panose="020B0604030504040204" pitchFamily="34" charset="0"/>
              </a:rPr>
              <a:t>มัธย</a:t>
            </a:r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ฐาน 5 ปี ย้อนหลัง  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รายเดือนและรายสัปดาห์</a:t>
            </a:r>
          </a:p>
          <a:p>
            <a:pPr algn="ctr"/>
            <a:endParaRPr lang="th-TH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สามเหลี่ยมมุมฉาก 17"/>
          <p:cNvSpPr/>
          <p:nvPr/>
        </p:nvSpPr>
        <p:spPr>
          <a:xfrm rot="16200000">
            <a:off x="8577103" y="431161"/>
            <a:ext cx="456447" cy="342335"/>
          </a:xfrm>
          <a:prstGeom prst="rtTriangl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9" name="แผนภูมิ 18"/>
          <p:cNvGraphicFramePr/>
          <p:nvPr>
            <p:extLst>
              <p:ext uri="{D42A27DB-BD31-4B8C-83A1-F6EECF244321}">
                <p14:modId xmlns:p14="http://schemas.microsoft.com/office/powerpoint/2010/main" val="2690789918"/>
              </p:ext>
            </p:extLst>
          </p:nvPr>
        </p:nvGraphicFramePr>
        <p:xfrm>
          <a:off x="410578" y="1268760"/>
          <a:ext cx="822358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24" y="3717032"/>
            <a:ext cx="1804672" cy="14003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ม.ค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 ต.ค.62</a:t>
            </a:r>
          </a:p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ผู้ป่วยรายงานสะสม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228  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 109.31 ต่อแสน</a:t>
            </a:r>
          </a:p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มีรายงาน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ผู้เสียชีวิต</a:t>
            </a:r>
            <a:endParaRPr lang="th-TH" sz="1100" dirty="0" smtClean="0"/>
          </a:p>
          <a:p>
            <a:r>
              <a:rPr lang="th-TH" sz="1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1 -11 ต.ค. 62</a:t>
            </a:r>
          </a:p>
          <a:p>
            <a:r>
              <a:rPr lang="th-TH" sz="1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พบผู้ป่วย 15 ราย อัตราป่วย  7.19 ต่อแสน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24" y="5229199"/>
            <a:ext cx="180467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ต.ค.62</a:t>
            </a: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พรหมบุรี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  ราย</a:t>
            </a: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ค่ายฯ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อินทร์บุรี  2 ราย</a:t>
            </a: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เมือง       2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ท่าช้าง    1  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บางระจัน  1 ราย</a:t>
            </a:r>
          </a:p>
        </p:txBody>
      </p:sp>
      <p:graphicFrame>
        <p:nvGraphicFramePr>
          <p:cNvPr id="20" name="แผนภูมิ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42177"/>
              </p:ext>
            </p:extLst>
          </p:nvPr>
        </p:nvGraphicFramePr>
        <p:xfrm>
          <a:off x="1935269" y="3717032"/>
          <a:ext cx="7041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8100392" y="3717032"/>
            <a:ext cx="416458" cy="266429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67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597910" y="1140475"/>
            <a:ext cx="4428782" cy="5455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659412" y="1249279"/>
            <a:ext cx="2214803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4659411" y="2348880"/>
            <a:ext cx="2214803" cy="4246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กลุ่ม 16"/>
          <p:cNvGrpSpPr/>
          <p:nvPr/>
        </p:nvGrpSpPr>
        <p:grpSpPr>
          <a:xfrm>
            <a:off x="0" y="-2"/>
            <a:ext cx="9144000" cy="6858003"/>
            <a:chOff x="0" y="-3"/>
            <a:chExt cx="12192000" cy="6858003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0" y="-3"/>
              <a:ext cx="12192000" cy="1094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ามเหลี่ยมมุมฉาก 1"/>
            <p:cNvSpPr/>
            <p:nvPr/>
          </p:nvSpPr>
          <p:spPr>
            <a:xfrm rot="5400000">
              <a:off x="0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ามเหลี่ยมมุมฉาก 2"/>
            <p:cNvSpPr/>
            <p:nvPr/>
          </p:nvSpPr>
          <p:spPr>
            <a:xfrm rot="16200000">
              <a:off x="264694" y="0"/>
              <a:ext cx="1094873" cy="1094873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359567" y="0"/>
              <a:ext cx="10832433" cy="10948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3" descr="C:\Users\Kaewkiaw\Desktop\ตรากระทรวงสาธารณสุขใหม่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3" y="156409"/>
              <a:ext cx="780357" cy="78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0" y="6641432"/>
              <a:ext cx="12192000" cy="216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1203156" y="222581"/>
              <a:ext cx="10832433" cy="649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3" name="สามเหลี่ยมมุมฉาก 12"/>
            <p:cNvSpPr/>
            <p:nvPr/>
          </p:nvSpPr>
          <p:spPr>
            <a:xfrm rot="16200000">
              <a:off x="11097126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ามเหลี่ยมมุมฉาก 13"/>
            <p:cNvSpPr/>
            <p:nvPr/>
          </p:nvSpPr>
          <p:spPr>
            <a:xfrm rot="16200000">
              <a:off x="11512211" y="374104"/>
              <a:ext cx="456447" cy="456447"/>
            </a:xfrm>
            <a:prstGeom prst="rtTriangle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901096" y="216854"/>
            <a:ext cx="761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ผู้ป่วยโรคไข้เลือดออก (ณ </a:t>
            </a:r>
            <a:r>
              <a:rPr lang="th-TH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11 ต.ค.62) </a:t>
            </a:r>
            <a:endParaRPr 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จำแนก ตาม กลุ่มอายุ เพศ อาชีพ และ การรักษา จ.สิงห์บุรี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1"/>
          <a:stretch/>
        </p:blipFill>
        <p:spPr>
          <a:xfrm>
            <a:off x="8251340" y="6595828"/>
            <a:ext cx="926111" cy="262906"/>
          </a:xfrm>
          <a:prstGeom prst="rect">
            <a:avLst/>
          </a:prstGeom>
        </p:spPr>
      </p:pic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6416"/>
              </p:ext>
            </p:extLst>
          </p:nvPr>
        </p:nvGraphicFramePr>
        <p:xfrm>
          <a:off x="116228" y="1140478"/>
          <a:ext cx="4399951" cy="574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07"/>
                <a:gridCol w="1491509"/>
                <a:gridCol w="1715235"/>
              </a:tblGrid>
              <a:tr h="786117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กลุ่มอายุ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(คน)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 </a:t>
                      </a:r>
                    </a:p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(ต่อแสน)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0-4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123.11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5-9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364.30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634.73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15-24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190.34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25-34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98.58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35-44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46.74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45-49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55-64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 </a:t>
                      </a:r>
                      <a:r>
                        <a:rPr lang="th-TH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ปีขี้น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ไป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แผนภูมิ 22"/>
          <p:cNvGraphicFramePr/>
          <p:nvPr>
            <p:extLst>
              <p:ext uri="{D42A27DB-BD31-4B8C-83A1-F6EECF244321}">
                <p14:modId xmlns:p14="http://schemas.microsoft.com/office/powerpoint/2010/main" val="783806424"/>
              </p:ext>
            </p:extLst>
          </p:nvPr>
        </p:nvGraphicFramePr>
        <p:xfrm>
          <a:off x="6058594" y="1176929"/>
          <a:ext cx="3969530" cy="276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11"/>
          <p:cNvSpPr txBox="1"/>
          <p:nvPr/>
        </p:nvSpPr>
        <p:spPr>
          <a:xfrm>
            <a:off x="4564843" y="4307641"/>
            <a:ext cx="224030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ผู้ป่วยทั้งหมด</a:t>
            </a:r>
          </a:p>
          <a:p>
            <a:pPr algn="ct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ได้รับการรักษา</a:t>
            </a:r>
          </a:p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ผู้ป่วยใน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227 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 นอก 1 ราย</a:t>
            </a:r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4679502" y="1208632"/>
            <a:ext cx="22148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อายุมากสุด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 </a:t>
            </a: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algn="ctr"/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อายุน้อยสุด 5 เดือน</a:t>
            </a:r>
          </a:p>
          <a:p>
            <a:pPr algn="ctr"/>
            <a:r>
              <a:rPr lang="th-TH" sz="1800" b="1" u="sng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en-US" sz="1800" b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th-TH" sz="1800" b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</a:t>
            </a:r>
            <a:endParaRPr lang="th-TH" sz="1800" b="1" u="sng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625774" y="5888312"/>
            <a:ext cx="218652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DF  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165 </a:t>
            </a: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DHF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62 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DSS          1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th-TH" sz="1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10872" y="2003385"/>
            <a:ext cx="4399951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8" name="แผนภูมิ 27"/>
          <p:cNvGraphicFramePr/>
          <p:nvPr>
            <p:extLst>
              <p:ext uri="{D42A27DB-BD31-4B8C-83A1-F6EECF244321}">
                <p14:modId xmlns:p14="http://schemas.microsoft.com/office/powerpoint/2010/main" val="368701322"/>
              </p:ext>
            </p:extLst>
          </p:nvPr>
        </p:nvGraphicFramePr>
        <p:xfrm>
          <a:off x="6196578" y="3501008"/>
          <a:ext cx="410952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สามเหลี่ยมมุมฉาก 4"/>
          <p:cNvSpPr/>
          <p:nvPr/>
        </p:nvSpPr>
        <p:spPr>
          <a:xfrm rot="5400000">
            <a:off x="166695" y="1251626"/>
            <a:ext cx="210640" cy="14699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44" y="4731278"/>
            <a:ext cx="364814" cy="48832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80" y="4581128"/>
            <a:ext cx="267133" cy="474884"/>
          </a:xfrm>
          <a:prstGeom prst="rect">
            <a:avLst/>
          </a:prstGeom>
        </p:spPr>
      </p:pic>
      <p:sp>
        <p:nvSpPr>
          <p:cNvPr id="32" name="TextBox 11"/>
          <p:cNvSpPr txBox="1"/>
          <p:nvPr/>
        </p:nvSpPr>
        <p:spPr>
          <a:xfrm>
            <a:off x="4510823" y="2420888"/>
            <a:ext cx="2511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การวินิจฉัย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85 %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IPD 15 %</a:t>
            </a:r>
          </a:p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ตั้งแต่เดือน </a:t>
            </a:r>
            <a:r>
              <a:rPr lang="th-TH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มิ.ย</a:t>
            </a:r>
            <a:endParaRPr lang="th-TH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100 %</a:t>
            </a:r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3139242B-388C-497C-B51B-38B25F716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5" y="426665"/>
            <a:ext cx="5310472" cy="412786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0E583553-DA61-4072-B61D-9A347A15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48" y="607422"/>
            <a:ext cx="4258491" cy="2864742"/>
          </a:xfrm>
          <a:prstGeom prst="rect">
            <a:avLst/>
          </a:prstGeom>
        </p:spPr>
      </p:pic>
      <p:pic>
        <p:nvPicPr>
          <p:cNvPr id="5122" name="Picture 2" descr="ผลการค้นหารูปภาพสำหรับ โลโก้กระทรวงสาธารณสุ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04" y="0"/>
            <a:ext cx="905078" cy="907046"/>
          </a:xfrm>
          <a:prstGeom prst="rect">
            <a:avLst/>
          </a:prstGeom>
          <a:noFill/>
        </p:spPr>
      </p:pic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81408"/>
              </p:ext>
            </p:extLst>
          </p:nvPr>
        </p:nvGraphicFramePr>
        <p:xfrm>
          <a:off x="241652" y="3472164"/>
          <a:ext cx="866069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7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พื้นที่เสี่ยงฯ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หมู่บ้านเฝ้าระวัง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พบผู้ป่วยในช่วง 4 สัปดาห์ล่าสุด(สัปดาห์ที่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37-40)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อ.เมือง ชุมชนฯ ต.บางพุทรา(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ต.จักรสีห์(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1400" u="none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อ.อินทร์บุรี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ต.ประศุก(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ห้วยชัน(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โพธิ์ชัย(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   </a:t>
                      </a: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ต.งิ้วราย(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ต.ชีน้ำร้าย(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อ.ค่ายบางระจัน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ต.ท่าข้าม(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4, 10, 11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ต.บางระจัน 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3), 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โพทะเล(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อ.ท่าช้าง ม.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ต.พิกุลทอง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อ.พรหมบุรี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ต.โรงช้าง(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ต.บ้านหม้อ(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ต.หัวป่า(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1), 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ต.บางน้ำเชี่ยว(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บ้านแป้ง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Active Case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พบผู้ป่วยล่าสุด(สัปดาห์ที่ 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40)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จำนวน  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                (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ราย)</a:t>
                      </a:r>
                    </a:p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อ.อินทร์บุรี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ต.ชีน้ำร้าย(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ต.งิ้วราย(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อ.บางระจัน ม.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ต.ไม้ดัด(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อ.ค่ายบางระจัน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ต.โพทะเล(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ต.ท่าข้าม(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อ.ท่าช้าง ม.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ต.พิกุลทอง(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4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อ.พรหมบุรี ม. 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ต.บางน้ำเชี่ยว 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ต.บ้านแป้ง(</a:t>
                      </a:r>
                      <a:r>
                        <a:rPr lang="en-US" sz="14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endParaRPr lang="th-TH" sz="14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</a:t>
                      </a:r>
                      <a:endParaRPr lang="th-TH" sz="14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896CCD88-EC8C-4F28-8285-C88DB64DC594}"/>
              </a:ext>
            </a:extLst>
          </p:cNvPr>
          <p:cNvSpPr txBox="1"/>
          <p:nvPr/>
        </p:nvSpPr>
        <p:spPr>
          <a:xfrm>
            <a:off x="1209382" y="161135"/>
            <a:ext cx="32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พื้นที่เสี่ยงระบาดของโรคไข้เลือดออก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ในช่วง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สัปดาห์ล่าสุด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697303FC-4CF4-4B96-B57A-4396336EA2FA}"/>
              </a:ext>
            </a:extLst>
          </p:cNvPr>
          <p:cNvSpPr/>
          <p:nvPr/>
        </p:nvSpPr>
        <p:spPr>
          <a:xfrm>
            <a:off x="4618141" y="426665"/>
            <a:ext cx="42584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altLang="th-TH" sz="1000" b="1" dirty="0">
                <a:latin typeface="Tahoma" pitchFamily="34" charset="0"/>
                <a:cs typeface="Tahoma" pitchFamily="34" charset="0"/>
              </a:rPr>
              <a:t>จำนวนผู้ป่วยรายใหม่เปรียบเทียบค่าดัชนีลูกน้ำยุงลาย รายสัปดาห์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11427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5315" y="3795569"/>
            <a:ext cx="42439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 </a:t>
            </a:r>
            <a:r>
              <a:rPr lang="en-US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อัตราป่วย ปี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7.85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ต่อปชก.แสนคน</a:t>
            </a: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เขต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   =   4.50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ต่อ</a:t>
            </a:r>
            <a:r>
              <a:rPr lang="th-TH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ก.แสนคน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14.4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ต่อ</a:t>
            </a:r>
            <a:r>
              <a:rPr lang="th-TH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ก.แสนคน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เพศชาย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52.38%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เพศหญิง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47.62%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อาชีพค้าขาย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76.19%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รองลงมาเป็น</a:t>
            </a: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รับจ้าง, </a:t>
            </a:r>
            <a:r>
              <a:rPr lang="th-TH" sz="14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นักการเมือง, ข้าราชการ </a:t>
            </a:r>
          </a:p>
          <a:p>
            <a:pPr>
              <a:spcAft>
                <a:spcPts val="0"/>
              </a:spcAft>
            </a:pPr>
            <a:r>
              <a:rPr lang="th-TH" sz="14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อายุที่พบในช่วง </a:t>
            </a:r>
            <a:r>
              <a:rPr lang="en-US" sz="14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17-53 </a:t>
            </a:r>
            <a:r>
              <a:rPr lang="th-TH" sz="14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ผู้ป่วยจำนวน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 เป็นต่างชาติ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คัดกรองจาก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 3,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ตรวจสุขภาพ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นรีเวช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และอายุกรรม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1400" b="1" spc="-8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63242869-4474-4A32-8DD7-75ADD143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89" y="82048"/>
            <a:ext cx="7428968" cy="3739648"/>
          </a:xfrm>
          <a:prstGeom prst="rect">
            <a:avLst/>
          </a:prstGeom>
        </p:spPr>
      </p:pic>
      <p:pic>
        <p:nvPicPr>
          <p:cNvPr id="5122" name="Picture 2" descr="ผลการค้นหารูปภาพสำหรับ โลโก้กระทรวงสาธารณสุ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04" y="0"/>
            <a:ext cx="905078" cy="907046"/>
          </a:xfrm>
          <a:prstGeom prst="rect">
            <a:avLst/>
          </a:prstGeom>
          <a:noFill/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84EE555A-2BB8-47D8-B91B-2AB7A14D680C}"/>
              </a:ext>
            </a:extLst>
          </p:cNvPr>
          <p:cNvSpPr/>
          <p:nvPr/>
        </p:nvSpPr>
        <p:spPr>
          <a:xfrm>
            <a:off x="4309274" y="3795569"/>
            <a:ext cx="48347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ประสาน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CKO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คบสอ.จัดทำแผนงาน/โครงการเพื่อดำเนินงานป้องกันโรคไวรัสตับอักเสบบี ตามมาตรการดังนี้</a:t>
            </a: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th-TH" sz="14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เร่งรัดการตรวจคัดกรองไวรัสตับอักเสบบี ในหญิงตั้งครรภ์ทุกราย</a:t>
            </a:r>
          </a:p>
          <a:p>
            <a:pPr>
              <a:spcAft>
                <a:spcPts val="0"/>
              </a:spcAft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ส่งเสริมให้ทารกแรกเกิดจากมารดาที่ติดเชื้อไวรัสตับอักเสบบี ได้รับ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Hepatitis B Immunoglobulin ≥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ส่งเสริมให้ยาต้านฯ แก่หญิงตั้งครรภ์ที่ติดเชื้อและมีปริมาณไวรัสตับอักเสบบีสูง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Coverage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วัคซีนป้องกันไวรัสตับอักเสบบี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คบสอ.รณรงค์ให้ความรู้กับประชาชนในพื้นที่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มุมมน 50"/>
          <p:cNvSpPr/>
          <p:nvPr/>
        </p:nvSpPr>
        <p:spPr>
          <a:xfrm>
            <a:off x="0" y="5647"/>
            <a:ext cx="9144000" cy="76470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ชื่อเรื่อง 12"/>
          <p:cNvSpPr txBox="1">
            <a:spLocks/>
          </p:cNvSpPr>
          <p:nvPr/>
        </p:nvSpPr>
        <p:spPr>
          <a:xfrm>
            <a:off x="0" y="312447"/>
            <a:ext cx="9144000" cy="3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alt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ประเมินความเสี่ยง</a:t>
            </a:r>
            <a:endParaRPr lang="th-TH" altLang="th-TH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7" name="รูปภาพ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" y="179559"/>
            <a:ext cx="647865" cy="585146"/>
          </a:xfrm>
          <a:prstGeom prst="rect">
            <a:avLst/>
          </a:prstGeom>
        </p:spPr>
      </p:pic>
      <p:sp>
        <p:nvSpPr>
          <p:cNvPr id="71" name="สี่เหลี่ยมผืนผ้ามุมมน 70"/>
          <p:cNvSpPr/>
          <p:nvPr/>
        </p:nvSpPr>
        <p:spPr>
          <a:xfrm>
            <a:off x="0" y="6381329"/>
            <a:ext cx="9144000" cy="43273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สี่เหลี่ยมผืนผ้ามุมมน 71"/>
          <p:cNvSpPr/>
          <p:nvPr/>
        </p:nvSpPr>
        <p:spPr>
          <a:xfrm>
            <a:off x="88334" y="6453336"/>
            <a:ext cx="772487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3" name="รูปภาพ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9"/>
          <a:stretch/>
        </p:blipFill>
        <p:spPr>
          <a:xfrm>
            <a:off x="7879276" y="6210117"/>
            <a:ext cx="1181457" cy="643448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7900" y="908720"/>
            <a:ext cx="915835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กลุ่มป่วยส่วนใหญ่เป็นกลุ่มนักเรียน ร้อยละ 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การดำเนินงานตามมาตรการ 0(3 3 1) ,3 ,7 14 21 และ28 ยังไม่เข้มแข็ง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การควบคุมยุงลายยังไม่เป็นไปตามมาตรการ (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HI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CI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ควรต่ำกว่า 5 ใน วันที่ 7 หลังได้รับรายงานโรค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การควบคุมโรคยังไม่มีประสิทธิภาพ (การพ่นสารเคมี) ไม่สามารถฆ่าตัวแก่ของยุงได้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การเขียนรายงานการสอบสวนโรคฉบับสมบูรณ์ไม่เป็นปัจจุบัน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รพ.ยังพบลูกน้ำยุงลาย ใน รพ.และบ้านพัก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6068" y="3089302"/>
            <a:ext cx="39429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(สั่งการ)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4" y="3571269"/>
            <a:ext cx="9140138" cy="31700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เปิด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 และอำเภอทุกอำเภอ และจัดทำแผนเชิงรุก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- ใช้นิยามการรายงานตามที่ จังหวัดกำหนด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การวินิจฉัยโรคดำเนินการที่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ทุกราย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SAT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ติดตามสถานการณ์รายวัน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JIT 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ลงปฏิบัติการอย่างต่อเนื่องโดยเฉพาะเขตชุมชนหนาแน่น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วัด ค่า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ต่ำกว่า 5 และ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0 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JIT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สรุปผลการสอบสวนโรค/ควบคุมโรค ในพื้นที่ ระบา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ให้ทีม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CKO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วิเคราะห์สถานการณ์ต่อไป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สื่อสารความเสี่ยง เผยแพร่ สถานการณ์ กิจกรรมและความรู้เรื่องโรคผ่านสื่อต่างๆ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ส่งรายงานการสอบสวนโรคฉบับสมบูรณ์  ไม่เกิน 15 วัน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หลังพบการรายงานผู้ป่วย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14302"/>
            <a:ext cx="9229725" cy="8127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สรุปผลการช่วยเหลือเยียวยาจิตใจผู้ประสบภาวะวิกฤต 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MCATT.4)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350" y="927101"/>
            <a:ext cx="8715375" cy="2971800"/>
          </a:xfrm>
        </p:spPr>
        <p:txBody>
          <a:bodyPr>
            <a:normAutofit fontScale="77500" lnSpcReduction="20000"/>
          </a:bodyPr>
          <a:lstStyle/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วันและเวลาปฏิบัติงานวันที่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ตุลาคม 2562 ครั้งที่ 1 บ้านเลขที่ 165 ม.7 ต.อินทร์บุรี อ.สิงห์บุรี</a:t>
            </a:r>
          </a:p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นางสมจิต แววงาม อาศัยอยู่กับสามี ลูกสาว 1 คน หลาน2 คน มีอาการนอนไม่หลับ รู้สึกสูญเสีย ยังตกใจอยู่ ประเมินภาวะเครียด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st5 = 11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ให้กำลังใจผู้ประสบภัย  นัดอีก 1 สัปดาห์เพื่อประเมินอาการผู้ประสบภัย เบื้องต้นผู้ประสบภัยได้ยานอนหลับจากคลินิกหมอทิพย์ และได้กำลังใจจากพี่น้อง ครอบครัวและผู้นำชุมชน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แผนการดูแลผู้ประสบภาวะวิกฤตสุขภาพจิตอย่างต่อเนื่อง  ติดตามดูแลผู้ที่มีปัญหาสุขภาพจิตให้ได้รับยาอย่างต่อเนื่องและประเมินซ้ำอีกใน 2 สัปดาห์ และให้ </a:t>
            </a:r>
            <a:r>
              <a:rPr lang="th-TH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ม.ในพื้นที่เฝ้าระวังดูแลผู้ที่อาจจะได้รับผลกระทบด้านจิตใจเพิ่มเติมอีก</a:t>
            </a:r>
          </a:p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แผนลงเยี่ยมวันที่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ตุลาคม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2510246" cy="135649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5024"/>
            <a:ext cx="2982698" cy="223823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555776" y="5860625"/>
            <a:ext cx="5286375" cy="75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515100" algn="r"/>
              </a:tabLst>
            </a:pPr>
            <a:r>
              <a:rPr lang="th-TH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Browallia New" panose="020B0604020202020204" pitchFamily="34" charset="-34"/>
              </a:rPr>
              <a:t>โดยทีมปฏิบัติงานหลักและที่เกี่ยวข้องทีม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ea typeface="TH SarabunPSK" panose="020B0500040200020003" pitchFamily="34" charset="-34"/>
                <a:cs typeface="Cordia New" panose="020B0304020202020204" pitchFamily="34" charset="-34"/>
              </a:rPr>
              <a:t>MCATT </a:t>
            </a:r>
            <a:r>
              <a:rPr lang="th-TH" sz="2000" dirty="0" smtClean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อำเภอ</a:t>
            </a:r>
            <a:r>
              <a:rPr lang="th-TH" sz="2000" dirty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อินทร์</a:t>
            </a:r>
            <a:r>
              <a:rPr lang="th-TH" sz="2000" dirty="0" smtClean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บุรี ลงพื้นที่วันที่</a:t>
            </a:r>
            <a:r>
              <a:rPr lang="th-TH" sz="2000" dirty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2 </a:t>
            </a:r>
            <a:r>
              <a:rPr lang="th-TH" sz="2000" dirty="0" smtClean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ตุลาคม </a:t>
            </a:r>
            <a:r>
              <a:rPr lang="en-US" sz="2000" dirty="0" smtClean="0">
                <a:solidFill>
                  <a:srgbClr val="000000"/>
                </a:solidFill>
                <a:latin typeface="Browallia New" panose="020B0604020202020204" pitchFamily="34" charset="-34"/>
                <a:ea typeface="TH SarabunPSK" panose="020B0500040200020003" pitchFamily="34" charset="-34"/>
              </a:rPr>
              <a:t>2562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5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4487" b="7955"/>
          <a:stretch/>
        </p:blipFill>
        <p:spPr>
          <a:xfrm>
            <a:off x="248083" y="914399"/>
            <a:ext cx="8625754" cy="523701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395536" y="221673"/>
            <a:ext cx="84783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ระบบเฝ้าระวังและติดตาม กลุ่มโรคไม่ติดต่อ สำนักงานสาธารณสุขจังหวัดสิงห์บุรี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685" y="6320924"/>
            <a:ext cx="433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http://203.157.129.4/icd10/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66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4539</TotalTime>
  <Words>1120</Words>
  <Application>Microsoft Office PowerPoint</Application>
  <PresentationFormat>นำเสนอทางหน้าจอ (4:3)</PresentationFormat>
  <Paragraphs>171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 สถานการณ์โรคที่ต้องเฝ้าระวังทางระบาดวิทยา ประจำสัปดาห์ที่ 40 (6 ต.ค.-12 ต.ค.62) </vt:lpstr>
      <vt:lpstr>สรุปเหตุการณ์ เดือน ต.ค.62 (1-11 ตค.62)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สรุปผลการช่วยเหลือเยียวยาจิตใจผู้ประสบภาวะวิกฤต (MCATT.4)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โรคทางเดินอาหารและน้ำ</dc:title>
  <dc:creator>User</dc:creator>
  <cp:lastModifiedBy>User</cp:lastModifiedBy>
  <cp:revision>188</cp:revision>
  <cp:lastPrinted>2019-07-24T04:16:56Z</cp:lastPrinted>
  <dcterms:created xsi:type="dcterms:W3CDTF">2019-05-22T03:14:50Z</dcterms:created>
  <dcterms:modified xsi:type="dcterms:W3CDTF">2019-10-29T02:28:05Z</dcterms:modified>
</cp:coreProperties>
</file>